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mcstas.org" TargetMode="External"/><Relationship Id="rId3" Type="http://schemas.openxmlformats.org/officeDocument/2006/relationships/hyperlink" Target="http://mcstas.org/links" TargetMode="External"/><Relationship Id="rId4" Type="http://schemas.openxmlformats.org/officeDocument/2006/relationships/hyperlink" Target="http://www.mcstas.org/list/" TargetMode="External"/><Relationship Id="rId5" Type="http://schemas.openxmlformats.org/officeDocument/2006/relationships/hyperlink" Target="https://mailman2.mcstas.org/pipermail/mcstas-users/" TargetMode="External"/><Relationship Id="rId6" Type="http://schemas.openxmlformats.org/officeDocument/2006/relationships/hyperlink" Target="https://github.com/McStasMcXtrace/McCode/wiki" TargetMode="External"/><Relationship Id="rId7" Type="http://schemas.openxmlformats.org/officeDocument/2006/relationships/hyperlink" Target="https://content.iospress.com/articles/journal-of-neutron-research/jnr190108" TargetMode="External"/><Relationship Id="rId8" Type="http://schemas.openxmlformats.org/officeDocument/2006/relationships/hyperlink" Target="https://content.iospress.com/articles/journal-of-neutron-research/jnr200186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hyperlink" Target="https://github.com/McStasMcXtrace/McCode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hyperlink" Target="https://github.com/McStasMcXtrace/McCode/wiki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McStasMcXtrace/McCode/issues" TargetMode="External"/><Relationship Id="rId3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mcstas.org/list" TargetMode="External"/><Relationship Id="rId3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ailman2.mcstas.org/mailman/listinfo/mcstas-users" TargetMode="External"/><Relationship Id="rId3" Type="http://schemas.openxmlformats.org/officeDocument/2006/relationships/hyperlink" Target="https://mailman2.mcstas.org/pipermail/mcstas-users/" TargetMode="External"/><Relationship Id="rId4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ontent.iospress.com/articles/journal-of-neutron-research/jnr190108" TargetMode="External"/><Relationship Id="rId3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ontent.iospress.com/articles/journal-of-neutron-research/jnr200186" TargetMode="External"/><Relationship Id="rId3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ontent.iospress.com/articles/journal-of-neutron-research/jnr190108" TargetMode="External"/><Relationship Id="rId3" Type="http://schemas.openxmlformats.org/officeDocument/2006/relationships/hyperlink" Target="https://content.iospress.com/articles/journal-of-neutron-research/jnr200186" TargetMode="External"/><Relationship Id="rId4" Type="http://schemas.openxmlformats.org/officeDocument/2006/relationships/hyperlink" Target="http://www.mcstas.org" TargetMode="External"/><Relationship Id="rId5" Type="http://schemas.openxmlformats.org/officeDocument/2006/relationships/hyperlink" Target="http://mcstas.org/links" TargetMode="External"/><Relationship Id="rId6" Type="http://schemas.openxmlformats.org/officeDocument/2006/relationships/hyperlink" Target="https://github.com/McStasMcXtrace/McCode/wiki" TargetMode="External"/><Relationship Id="rId7" Type="http://schemas.openxmlformats.org/officeDocument/2006/relationships/hyperlink" Target="http://www.mcstas.org/list/" TargetMode="External"/><Relationship Id="rId8" Type="http://schemas.openxmlformats.org/officeDocument/2006/relationships/hyperlink" Target="https://mailman2.mcstas.org/pipermail/mcstas-users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" name="CustomShape 2"/>
          <p:cNvSpPr txBox="1"/>
          <p:nvPr/>
        </p:nvSpPr>
        <p:spPr>
          <a:xfrm>
            <a:off x="1977027" y="228532"/>
            <a:ext cx="8225246" cy="40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-1" sz="29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McStas Documentation and help sources</a:t>
            </a:r>
          </a:p>
        </p:txBody>
      </p:sp>
      <p:sp>
        <p:nvSpPr>
          <p:cNvPr id="290" name="CustomShape 3"/>
          <p:cNvSpPr txBox="1"/>
          <p:nvPr/>
        </p:nvSpPr>
        <p:spPr>
          <a:xfrm>
            <a:off x="1976329" y="1604534"/>
            <a:ext cx="8225245" cy="4573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McStas website</a:t>
            </a:r>
            <a:r>
              <a:rPr spc="-1"/>
              <a:t> and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info-links</a:t>
            </a:r>
            <a:endParaRPr spc="-1"/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The manual(s)</a:t>
            </a:r>
            <a:endParaRPr spc="-1"/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mcdoc</a:t>
            </a:r>
            <a:endParaRPr spc="-1"/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Mailing list</a:t>
            </a:r>
            <a:r>
              <a:t> +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5" invalidUrl="" action="" tgtFrame="" tooltip="" history="1" highlightClick="0" endSnd="0"/>
              </a:rPr>
              <a:t>archive</a:t>
            </a:r>
            <a:endParaRPr spc="-1"/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6" invalidUrl="" action="" tgtFrame="" tooltip="" history="1" highlightClick="0" endSnd="0"/>
              </a:rPr>
              <a:t>GitHub Wiki</a:t>
            </a:r>
            <a:endParaRPr spc="-1"/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rPr spc="-1"/>
              <a:t>McStas review paper series (vol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7" invalidUrl="" action="" tgtFrame="" tooltip="" history="1" highlightClick="0" endSnd="0"/>
              </a:rPr>
              <a:t>I</a:t>
            </a:r>
            <a:r>
              <a:rPr spc="-1"/>
              <a:t> and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8" invalidUrl="" action="" tgtFrame="" tooltip="" history="1" highlightClick="0" endSnd="0"/>
              </a:rPr>
              <a:t>II</a:t>
            </a:r>
            <a:r>
              <a:rPr spc="-1"/>
              <a:t> are out)</a:t>
            </a:r>
            <a:endParaRPr spc="-1"/>
          </a:p>
          <a:p>
            <a:pPr>
              <a:spcBef>
                <a:spcPts val="1200"/>
              </a:spcBef>
              <a:defRPr spc="0">
                <a:uFill>
                  <a:solidFill>
                    <a:srgbClr val="FFFFFF"/>
                  </a:solidFill>
                </a:uFill>
              </a:defRPr>
            </a:pPr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The examples catalogue</a:t>
            </a:r>
            <a:endParaRPr spc="-1"/>
          </a:p>
        </p:txBody>
      </p:sp>
      <p:sp>
        <p:nvSpPr>
          <p:cNvPr id="291" name="CustomShape 4"/>
          <p:cNvSpPr txBox="1"/>
          <p:nvPr/>
        </p:nvSpPr>
        <p:spPr>
          <a:xfrm>
            <a:off x="1969407" y="875693"/>
            <a:ext cx="3984384" cy="488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b="1" spc="-1" sz="29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Main help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creenshot 2021-05-07 at 08.09.28.png" descr="Screenshot 2021-05-07 at 08.09.2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24434" y="345793"/>
            <a:ext cx="11377598" cy="11276566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CustomShape 2"/>
          <p:cNvSpPr txBox="1"/>
          <p:nvPr/>
        </p:nvSpPr>
        <p:spPr>
          <a:xfrm>
            <a:off x="2342504" y="271528"/>
            <a:ext cx="8225245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200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https://github.com/McStasMcXtrace/McCode</a:t>
            </a:r>
          </a:p>
        </p:txBody>
      </p:sp>
      <p:sp>
        <p:nvSpPr>
          <p:cNvPr id="342" name="Oval"/>
          <p:cNvSpPr/>
          <p:nvPr/>
        </p:nvSpPr>
        <p:spPr>
          <a:xfrm>
            <a:off x="1665534" y="1950205"/>
            <a:ext cx="1481535" cy="586601"/>
          </a:xfrm>
          <a:prstGeom prst="ellipse">
            <a:avLst/>
          </a:prstGeom>
          <a:ln w="25400">
            <a:solidFill>
              <a:schemeClr val="accent3">
                <a:satOff val="-8744"/>
                <a:lumOff val="26568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creenshot 2021-05-07 at 08.09.11.png" descr="Screenshot 2021-05-07 at 08.0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2569" y="-564705"/>
            <a:ext cx="10310288" cy="10218735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6" name="McCode Wiki on GitHub"/>
          <p:cNvSpPr txBox="1"/>
          <p:nvPr/>
        </p:nvSpPr>
        <p:spPr>
          <a:xfrm>
            <a:off x="4639235" y="500068"/>
            <a:ext cx="3264893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u="sng">
                <a:solidFill>
                  <a:schemeClr val="accent3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McCode Wiki on GitHub</a:t>
            </a:r>
          </a:p>
        </p:txBody>
      </p:sp>
      <p:sp>
        <p:nvSpPr>
          <p:cNvPr id="347" name="Oval"/>
          <p:cNvSpPr/>
          <p:nvPr/>
        </p:nvSpPr>
        <p:spPr>
          <a:xfrm>
            <a:off x="6091476" y="915362"/>
            <a:ext cx="1481535" cy="586601"/>
          </a:xfrm>
          <a:prstGeom prst="ellipse">
            <a:avLst/>
          </a:prstGeom>
          <a:ln w="25400">
            <a:solidFill>
              <a:schemeClr val="accent3">
                <a:satOff val="-8744"/>
                <a:lumOff val="26568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0" name="CustomShape 1"/>
          <p:cNvSpPr txBox="1"/>
          <p:nvPr/>
        </p:nvSpPr>
        <p:spPr>
          <a:xfrm>
            <a:off x="1977027" y="208895"/>
            <a:ext cx="822524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2500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GitHub.com: Issue Tracker</a:t>
            </a:r>
          </a:p>
        </p:txBody>
      </p:sp>
      <p:pic>
        <p:nvPicPr>
          <p:cNvPr id="351" name="Screenshot 2021-05-07 at 08.10.45.png" descr="Screenshot 2021-05-07 at 08.10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4973" y="589343"/>
            <a:ext cx="11629403" cy="11526136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ne"/>
          <p:cNvSpPr/>
          <p:nvPr/>
        </p:nvSpPr>
        <p:spPr>
          <a:xfrm>
            <a:off x="10895860" y="3489331"/>
            <a:ext cx="1" cy="795814"/>
          </a:xfrm>
          <a:prstGeom prst="line">
            <a:avLst/>
          </a:prstGeom>
          <a:ln w="76200">
            <a:solidFill>
              <a:schemeClr val="accent3">
                <a:satOff val="-8744"/>
                <a:lumOff val="26568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3" name="Report here!"/>
          <p:cNvSpPr txBox="1"/>
          <p:nvPr/>
        </p:nvSpPr>
        <p:spPr>
          <a:xfrm>
            <a:off x="10077678" y="2691010"/>
            <a:ext cx="1636366" cy="33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solidFill>
                  <a:schemeClr val="accent3">
                    <a:satOff val="-8744"/>
                    <a:lumOff val="13284"/>
                  </a:schemeClr>
                </a:solidFill>
              </a:defRPr>
            </a:lvl1pPr>
          </a:lstStyle>
          <a:p>
            <a:pPr/>
            <a:r>
              <a:t>Report here!</a:t>
            </a:r>
          </a:p>
        </p:txBody>
      </p:sp>
      <p:sp>
        <p:nvSpPr>
          <p:cNvPr id="354" name="Oval"/>
          <p:cNvSpPr/>
          <p:nvPr/>
        </p:nvSpPr>
        <p:spPr>
          <a:xfrm>
            <a:off x="2015788" y="2220856"/>
            <a:ext cx="1481536" cy="586601"/>
          </a:xfrm>
          <a:prstGeom prst="ellipse">
            <a:avLst/>
          </a:prstGeom>
          <a:ln w="25400">
            <a:solidFill>
              <a:schemeClr val="accent3">
                <a:satOff val="-8744"/>
                <a:lumOff val="26568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7" name="CustomShape 1"/>
          <p:cNvSpPr txBox="1"/>
          <p:nvPr/>
        </p:nvSpPr>
        <p:spPr>
          <a:xfrm>
            <a:off x="1977027" y="321082"/>
            <a:ext cx="822524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-1" sz="2500">
                <a:uFill>
                  <a:solidFill>
                    <a:srgbClr val="FFFFFF"/>
                  </a:solidFill>
                </a:uFill>
              </a:defRPr>
            </a:pPr>
            <a:r>
              <a:t>Mailing list, access via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http://mcstas.org/list</a:t>
            </a:r>
            <a:r>
              <a:t> </a:t>
            </a:r>
          </a:p>
        </p:txBody>
      </p:sp>
      <p:pic>
        <p:nvPicPr>
          <p:cNvPr id="358" name="Picture 149" descr="Picture 14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4101" y="813716"/>
            <a:ext cx="10617813" cy="8126565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 flipH="1">
            <a:off x="6820173" y="4035810"/>
            <a:ext cx="1506936" cy="1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0" name="Please subscribe!!"/>
          <p:cNvSpPr txBox="1"/>
          <p:nvPr/>
        </p:nvSpPr>
        <p:spPr>
          <a:xfrm>
            <a:off x="8651240" y="3869138"/>
            <a:ext cx="2399420" cy="33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/>
            </a:lvl1pPr>
          </a:lstStyle>
          <a:p>
            <a:pPr/>
            <a:r>
              <a:t>Please subscribe!!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CustomShape 1"/>
          <p:cNvSpPr txBox="1"/>
          <p:nvPr/>
        </p:nvSpPr>
        <p:spPr>
          <a:xfrm>
            <a:off x="1977027" y="388766"/>
            <a:ext cx="822524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-1" sz="2500">
                <a:uFill>
                  <a:solidFill>
                    <a:srgbClr val="FFFFFF"/>
                  </a:solidFill>
                </a:uFill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Mailing List mailman interface</a:t>
            </a:r>
            <a:r>
              <a:t>, access to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Archives</a:t>
            </a:r>
          </a:p>
        </p:txBody>
      </p:sp>
      <p:pic>
        <p:nvPicPr>
          <p:cNvPr id="364" name="Picture 151" descr="Picture 15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1521" y="1085046"/>
            <a:ext cx="10150705" cy="7795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CustomShape 1"/>
          <p:cNvSpPr txBox="1"/>
          <p:nvPr/>
        </p:nvSpPr>
        <p:spPr>
          <a:xfrm>
            <a:off x="1976329" y="121821"/>
            <a:ext cx="8225245" cy="72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-1" sz="2500">
                <a:uFill>
                  <a:solidFill>
                    <a:srgbClr val="FFFFFF"/>
                  </a:solidFill>
                </a:uFill>
              </a:defRPr>
            </a:pPr>
            <a:r>
              <a:t>Mailing List - archive dates</a:t>
            </a:r>
            <a:br/>
            <a:r>
              <a:t>back to 1998…</a:t>
            </a:r>
          </a:p>
        </p:txBody>
      </p:sp>
      <p:pic>
        <p:nvPicPr>
          <p:cNvPr id="368" name="Screenshot 2021-05-07 at 08.12.37.png" descr="Screenshot 2021-05-07 at 08.12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429" y="576451"/>
            <a:ext cx="6431205" cy="12246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Screenshot 2021-05-07 at 08.12.45.png" descr="Screenshot 2021-05-07 at 08.12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0659" y="-4983165"/>
            <a:ext cx="6431206" cy="12246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CustomShape 1"/>
          <p:cNvSpPr txBox="1"/>
          <p:nvPr/>
        </p:nvSpPr>
        <p:spPr>
          <a:xfrm>
            <a:off x="1977027" y="379043"/>
            <a:ext cx="822524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25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 Search page</a:t>
            </a:r>
          </a:p>
        </p:txBody>
      </p:sp>
      <p:pic>
        <p:nvPicPr>
          <p:cNvPr id="373" name="Picture 155" descr="Picture 1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71" y="1292960"/>
            <a:ext cx="10986226" cy="8408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6" name="Screenshot 2021-05-07 at 08.25.37.png" descr="Screenshot 2021-05-07 at 08.25.37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592" y="0"/>
            <a:ext cx="11038116" cy="6858001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377" name="Newest “standard-refs” i,ii out of forthcoming series of vi"/>
          <p:cNvSpPr txBox="1"/>
          <p:nvPr/>
        </p:nvSpPr>
        <p:spPr>
          <a:xfrm>
            <a:off x="7202095" y="169097"/>
            <a:ext cx="3286299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Newest “standard-refs” i,ii out of forthcoming series of vi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0" name="Screenshot 2021-05-07 at 08.25.19.png" descr="Screenshot 2021-05-07 at 08.25.19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0091" y="0"/>
            <a:ext cx="10519118" cy="6858000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381" name="Newest “standard-refs” i,ii out of forthcoming series of vi"/>
          <p:cNvSpPr txBox="1"/>
          <p:nvPr/>
        </p:nvSpPr>
        <p:spPr>
          <a:xfrm>
            <a:off x="7202095" y="169097"/>
            <a:ext cx="3286299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Newest “standard-refs” i,ii out of forthcoming series of vi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3"/>
          <p:cNvSpPr txBox="1"/>
          <p:nvPr/>
        </p:nvSpPr>
        <p:spPr>
          <a:xfrm>
            <a:off x="1977027" y="1604534"/>
            <a:ext cx="8225245" cy="4924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mcdoc</a:t>
            </a:r>
            <a:endParaRPr spc="-1"/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The examples catalogue</a:t>
            </a:r>
            <a:endParaRPr spc="-1"/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The manual(s)</a:t>
            </a:r>
            <a:endParaRPr spc="-1"/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rPr spc="-1"/>
              <a:t>McStas review paper series (vol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I</a:t>
            </a:r>
            <a:r>
              <a:rPr spc="-1"/>
              <a:t> and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II</a:t>
            </a:r>
            <a:r>
              <a:rPr spc="-1"/>
              <a:t> are out)</a:t>
            </a:r>
            <a:endParaRPr spc="-1"/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McStas website</a:t>
            </a:r>
            <a:r>
              <a:rPr spc="-1"/>
              <a:t> and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5" invalidUrl="" action="" tgtFrame="" tooltip="" history="1" highlightClick="0" endSnd="0"/>
              </a:rPr>
              <a:t>info-links</a:t>
            </a:r>
            <a:endParaRPr spc="-1"/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6" invalidUrl="" action="" tgtFrame="" tooltip="" history="1" highlightClick="0" endSnd="0"/>
              </a:rPr>
              <a:t>GitHub Wiki</a:t>
            </a:r>
            <a:endParaRPr spc="-1"/>
          </a:p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7" invalidUrl="" action="" tgtFrame="" tooltip="" history="1" highlightClick="0" endSnd="0"/>
              </a:rPr>
              <a:t>Mailing list</a:t>
            </a:r>
            <a:r>
              <a:t> +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8" invalidUrl="" action="" tgtFrame="" tooltip="" history="1" highlightClick="0" endSnd="0"/>
              </a:rPr>
              <a:t>archive</a:t>
            </a:r>
            <a:endParaRPr spc="-1"/>
          </a:p>
          <a:p>
            <a:pPr>
              <a:spcBef>
                <a:spcPts val="1200"/>
              </a:spcBef>
              <a:defRPr spc="0" sz="2800">
                <a:uFill>
                  <a:solidFill>
                    <a:srgbClr val="FFFFFF"/>
                  </a:solidFill>
                </a:uFill>
              </a:defRPr>
            </a:pPr>
            <a:endParaRPr spc="-1"/>
          </a:p>
        </p:txBody>
      </p:sp>
      <p:sp>
        <p:nvSpPr>
          <p:cNvPr id="294" name="CustomShape 2"/>
          <p:cNvSpPr txBox="1"/>
          <p:nvPr/>
        </p:nvSpPr>
        <p:spPr>
          <a:xfrm>
            <a:off x="1977027" y="228532"/>
            <a:ext cx="8225245" cy="40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-1" sz="29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McStas Documentation and help sources</a:t>
            </a:r>
          </a:p>
        </p:txBody>
      </p:sp>
      <p:sp>
        <p:nvSpPr>
          <p:cNvPr id="295" name="CustomShape 4"/>
          <p:cNvSpPr txBox="1"/>
          <p:nvPr/>
        </p:nvSpPr>
        <p:spPr>
          <a:xfrm>
            <a:off x="1969407" y="875693"/>
            <a:ext cx="5713019" cy="488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b="1" spc="-1" sz="29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Help resources prioritized</a:t>
            </a:r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CustomShape 1"/>
          <p:cNvSpPr txBox="1"/>
          <p:nvPr/>
        </p:nvSpPr>
        <p:spPr>
          <a:xfrm>
            <a:off x="1977027" y="129292"/>
            <a:ext cx="822524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>
                <a:uFill>
                  <a:solidFill>
                    <a:srgbClr val="FFFFFF"/>
                  </a:solidFill>
                </a:uFill>
              </a:defRPr>
            </a:pPr>
            <a:r>
              <a:t> </a:t>
            </a:r>
            <a:r>
              <a:rPr spc="-1" sz="2500"/>
              <a:t>mcdoc</a:t>
            </a:r>
          </a:p>
        </p:txBody>
      </p:sp>
      <p:sp>
        <p:nvSpPr>
          <p:cNvPr id="300" name="CustomShape 2"/>
          <p:cNvSpPr txBox="1"/>
          <p:nvPr/>
        </p:nvSpPr>
        <p:spPr>
          <a:xfrm>
            <a:off x="2960046" y="566097"/>
            <a:ext cx="2739570" cy="439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-1" sz="25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In a terminal: </a:t>
            </a:r>
          </a:p>
        </p:txBody>
      </p:sp>
      <p:pic>
        <p:nvPicPr>
          <p:cNvPr id="301" name="Picture 97" descr="Picture 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801" y="1284932"/>
            <a:ext cx="15001314" cy="10829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4" name="CustomShape 1"/>
          <p:cNvSpPr txBox="1"/>
          <p:nvPr/>
        </p:nvSpPr>
        <p:spPr>
          <a:xfrm>
            <a:off x="1976329" y="845721"/>
            <a:ext cx="82252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 mcdoc</a:t>
            </a:r>
          </a:p>
        </p:txBody>
      </p:sp>
      <p:sp>
        <p:nvSpPr>
          <p:cNvPr id="305" name="CustomShape 2"/>
          <p:cNvSpPr txBox="1"/>
          <p:nvPr/>
        </p:nvSpPr>
        <p:spPr>
          <a:xfrm>
            <a:off x="1842046" y="1179468"/>
            <a:ext cx="1743720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From the GUI</a:t>
            </a:r>
          </a:p>
        </p:txBody>
      </p:sp>
      <p:pic>
        <p:nvPicPr>
          <p:cNvPr id="306" name="Picture 112" descr="Picture 1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5444" y="1530368"/>
            <a:ext cx="7070607" cy="5523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icture 113" descr="Picture 1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5546" y="82987"/>
            <a:ext cx="10527998" cy="8085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CustomShape 1"/>
          <p:cNvSpPr txBox="1"/>
          <p:nvPr/>
        </p:nvSpPr>
        <p:spPr>
          <a:xfrm>
            <a:off x="1977027" y="321082"/>
            <a:ext cx="8225246" cy="33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23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 mcdoc DiskC</a:t>
            </a:r>
          </a:p>
        </p:txBody>
      </p:sp>
      <p:sp>
        <p:nvSpPr>
          <p:cNvPr id="311" name="CustomShape 2"/>
          <p:cNvSpPr txBox="1"/>
          <p:nvPr/>
        </p:nvSpPr>
        <p:spPr>
          <a:xfrm>
            <a:off x="2307299" y="1493776"/>
            <a:ext cx="2739571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In a terminal </a:t>
            </a:r>
          </a:p>
        </p:txBody>
      </p:sp>
      <p:pic>
        <p:nvPicPr>
          <p:cNvPr id="312" name="Picture 100" descr="Picture 1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2309" y="2040383"/>
            <a:ext cx="6472705" cy="4495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101" descr="Picture 10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695" y="812325"/>
            <a:ext cx="11945488" cy="9174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CustomShape 1"/>
          <p:cNvSpPr txBox="1"/>
          <p:nvPr/>
        </p:nvSpPr>
        <p:spPr>
          <a:xfrm>
            <a:off x="1976329" y="845721"/>
            <a:ext cx="82252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 mcdoc</a:t>
            </a:r>
          </a:p>
        </p:txBody>
      </p:sp>
      <p:sp>
        <p:nvSpPr>
          <p:cNvPr id="317" name="CustomShape 2"/>
          <p:cNvSpPr txBox="1"/>
          <p:nvPr/>
        </p:nvSpPr>
        <p:spPr>
          <a:xfrm>
            <a:off x="2307299" y="1493776"/>
            <a:ext cx="2739571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In a terminal </a:t>
            </a:r>
          </a:p>
        </p:txBody>
      </p:sp>
      <p:pic>
        <p:nvPicPr>
          <p:cNvPr id="318" name="Picture 104" descr="Picture 10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2309" y="2040383"/>
            <a:ext cx="6472705" cy="4495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icture 105" descr="Picture 10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1310" y="-2941"/>
            <a:ext cx="8928351" cy="6857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icture 106" descr="Picture 10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1310" y="-2941"/>
            <a:ext cx="8928351" cy="6857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CustomShape 1"/>
          <p:cNvSpPr txBox="1"/>
          <p:nvPr/>
        </p:nvSpPr>
        <p:spPr>
          <a:xfrm>
            <a:off x="1977027" y="129292"/>
            <a:ext cx="822524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25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 mcdoc</a:t>
            </a:r>
          </a:p>
        </p:txBody>
      </p:sp>
      <p:sp>
        <p:nvSpPr>
          <p:cNvPr id="324" name="CustomShape 2"/>
          <p:cNvSpPr txBox="1"/>
          <p:nvPr/>
        </p:nvSpPr>
        <p:spPr>
          <a:xfrm>
            <a:off x="2492966" y="453185"/>
            <a:ext cx="3324156" cy="439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-1" sz="25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From the GUI</a:t>
            </a:r>
          </a:p>
        </p:txBody>
      </p:sp>
      <p:pic>
        <p:nvPicPr>
          <p:cNvPr id="325" name="Picture 109" descr="Picture 10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5444" y="884510"/>
            <a:ext cx="9713125" cy="7587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CustomShape 1"/>
          <p:cNvSpPr txBox="1"/>
          <p:nvPr/>
        </p:nvSpPr>
        <p:spPr>
          <a:xfrm>
            <a:off x="2215138" y="284020"/>
            <a:ext cx="8225245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-1" sz="21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Examples Directory</a:t>
            </a:r>
          </a:p>
        </p:txBody>
      </p:sp>
      <p:sp>
        <p:nvSpPr>
          <p:cNvPr id="329" name="CustomShape 2"/>
          <p:cNvSpPr txBox="1"/>
          <p:nvPr/>
        </p:nvSpPr>
        <p:spPr>
          <a:xfrm>
            <a:off x="1976329" y="1604534"/>
            <a:ext cx="8225245" cy="30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Simple grep →</a:t>
            </a:r>
            <a:endParaRPr spc="-1"/>
          </a:p>
          <a:p>
            <a:pPr lvl="1" marL="823544" indent="-283185">
              <a:buClr>
                <a:srgbClr val="000000"/>
              </a:buClr>
              <a:buSzPct val="75000"/>
              <a:buFont typeface="Symbol"/>
              <a:buChar char="-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547 examples of Monitor_nD</a:t>
            </a:r>
            <a:endParaRPr spc="-1"/>
          </a:p>
          <a:p>
            <a:pPr lvl="1" marL="823544" indent="-283185">
              <a:buClr>
                <a:srgbClr val="000000"/>
              </a:buClr>
              <a:buSzPct val="75000"/>
              <a:buFont typeface="Symbol"/>
              <a:buChar char="-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64 examples of Source_gen</a:t>
            </a:r>
            <a:endParaRPr spc="-1"/>
          </a:p>
          <a:p>
            <a:pPr lvl="1" marL="823544" indent="-283185">
              <a:buClr>
                <a:srgbClr val="000000"/>
              </a:buClr>
              <a:buSzPct val="75000"/>
              <a:buFont typeface="Symbol"/>
              <a:buChar char="-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8 examples of ESS_butterfly</a:t>
            </a:r>
          </a:p>
          <a:p>
            <a:pPr lvl="1" marL="823544" indent="-283185">
              <a:buClr>
                <a:srgbClr val="000000"/>
              </a:buClr>
              <a:buSzPct val="75000"/>
              <a:buFont typeface="Symbol"/>
              <a:buChar char="-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25 examples of MCPL I/O</a:t>
            </a:r>
            <a:endParaRPr spc="-1"/>
          </a:p>
          <a:p>
            <a:pPr lvl="1" marL="823544" indent="-283185">
              <a:buClr>
                <a:srgbClr val="000000"/>
              </a:buClr>
              <a:buSzPct val="75000"/>
              <a:buFont typeface="Symbol"/>
              <a:buChar char="-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25 examples of Single_crystal</a:t>
            </a:r>
          </a:p>
        </p:txBody>
      </p:sp>
      <p:sp>
        <p:nvSpPr>
          <p:cNvPr id="330" name="TextShape 3"/>
          <p:cNvSpPr txBox="1"/>
          <p:nvPr/>
        </p:nvSpPr>
        <p:spPr>
          <a:xfrm>
            <a:off x="1985328" y="5053399"/>
            <a:ext cx="5711767" cy="654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>
              <a:defRPr spc="0">
                <a:uFill>
                  <a:solidFill>
                    <a:srgbClr val="FFFFFF"/>
                  </a:solidFill>
                </a:uFill>
              </a:defRPr>
            </a:pPr>
            <a:r>
              <a:t>Unix/Linux:</a:t>
            </a:r>
          </a:p>
          <a:p>
            <a:pPr>
              <a:defRPr spc="0">
                <a:uFill>
                  <a:solidFill>
                    <a:srgbClr val="FFFFFF"/>
                  </a:solidFill>
                </a:uFill>
              </a:defRPr>
            </a:pPr>
            <a:r>
              <a:t> grep ESS_butterfly /usr/share/mcstas/3.0/examples/*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2"/>
          <p:cNvSpPr txBox="1"/>
          <p:nvPr/>
        </p:nvSpPr>
        <p:spPr>
          <a:xfrm>
            <a:off x="1976329" y="1604535"/>
            <a:ext cx="8225244" cy="306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1544" indent="-28318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Simple grep →</a:t>
            </a:r>
            <a:endParaRPr spc="-1"/>
          </a:p>
          <a:p>
            <a:pPr lvl="1" marL="823544" indent="-283185">
              <a:buClr>
                <a:srgbClr val="000000"/>
              </a:buClr>
              <a:buSzPct val="75000"/>
              <a:buFont typeface="Symbol"/>
              <a:buChar char="-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547 examples of Monitor_nD</a:t>
            </a:r>
            <a:endParaRPr spc="-1"/>
          </a:p>
          <a:p>
            <a:pPr lvl="1" marL="823544" indent="-283185">
              <a:buClr>
                <a:srgbClr val="000000"/>
              </a:buClr>
              <a:buSzPct val="75000"/>
              <a:buFont typeface="Symbol"/>
              <a:buChar char="-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64 examples of Source_gen</a:t>
            </a:r>
            <a:endParaRPr spc="-1"/>
          </a:p>
          <a:p>
            <a:pPr lvl="1" marL="823544" indent="-283185">
              <a:buClr>
                <a:srgbClr val="000000"/>
              </a:buClr>
              <a:buSzPct val="75000"/>
              <a:buFont typeface="Symbol"/>
              <a:buChar char="-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8 examples of ESS_butterfly</a:t>
            </a:r>
          </a:p>
          <a:p>
            <a:pPr lvl="1" marL="823544" indent="-283185">
              <a:buClr>
                <a:srgbClr val="000000"/>
              </a:buClr>
              <a:buSzPct val="75000"/>
              <a:buFont typeface="Symbol"/>
              <a:buChar char="-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25 examples of MCPL I/O</a:t>
            </a:r>
            <a:endParaRPr spc="-1"/>
          </a:p>
          <a:p>
            <a:pPr lvl="1" marL="823544" indent="-283185">
              <a:buClr>
                <a:srgbClr val="000000"/>
              </a:buClr>
              <a:buSzPct val="75000"/>
              <a:buFont typeface="Symbol"/>
              <a:buChar char="-"/>
              <a:defRPr spc="0" sz="2800">
                <a:uFill>
                  <a:solidFill>
                    <a:srgbClr val="FFFFFF"/>
                  </a:solidFill>
                </a:uFill>
              </a:defRPr>
            </a:pPr>
            <a:r>
              <a:t>25 examples of Single_crystal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CustomShape 1"/>
          <p:cNvSpPr txBox="1"/>
          <p:nvPr/>
        </p:nvSpPr>
        <p:spPr>
          <a:xfrm>
            <a:off x="1976329" y="845721"/>
            <a:ext cx="82252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Examples Directory</a:t>
            </a:r>
          </a:p>
        </p:txBody>
      </p:sp>
      <p:grpSp>
        <p:nvGrpSpPr>
          <p:cNvPr id="337" name="CustomShape 3"/>
          <p:cNvGrpSpPr/>
          <p:nvPr/>
        </p:nvGrpSpPr>
        <p:grpSpPr>
          <a:xfrm>
            <a:off x="2107671" y="2423628"/>
            <a:ext cx="6967003" cy="2501739"/>
            <a:chOff x="0" y="0"/>
            <a:chExt cx="6967001" cy="2501737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6967003" cy="250173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63500" dir="2700000">
                <a:srgbClr val="808080">
                  <a:alpha val="99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336" name="They have an author name!…"/>
            <p:cNvSpPr/>
            <p:nvPr/>
          </p:nvSpPr>
          <p:spPr>
            <a:xfrm>
              <a:off x="45162" y="4322"/>
              <a:ext cx="68766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0840" tIns="40840" rIns="40840" bIns="40840" numCol="1" anchor="t">
              <a:spAutoFit/>
            </a:bodyPr>
            <a:lstStyle/>
            <a:p>
              <a:pPr>
                <a:defRPr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They have an author name!</a:t>
              </a:r>
              <a:endParaRPr spc="-1"/>
            </a:p>
            <a:p>
              <a:pPr>
                <a:defRPr spc="0"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>
                <a:defRPr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For instance: </a:t>
              </a:r>
              <a:endParaRPr spc="-1"/>
            </a:p>
            <a:p>
              <a:pPr>
                <a:defRPr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	ISIS_CRISP → R. Dalgliesh</a:t>
              </a:r>
              <a:endParaRPr spc="-1"/>
            </a:p>
            <a:p>
              <a:pPr>
                <a:defRPr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	SE_example → E. Knudsen</a:t>
              </a:r>
              <a:endParaRPr spc="-1"/>
            </a:p>
            <a:p>
              <a:pPr>
                <a:defRPr spc="0" sz="32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	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